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0BDBBE8B-B076-492B-A26E-237DBC56119D}" type="datetimeFigureOut">
              <a:rPr lang="es-MX" smtClean="0"/>
              <a:t>27/02/2020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495189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BDBBE8B-B076-492B-A26E-237DBC56119D}" type="datetimeFigureOut">
              <a:rPr lang="es-MX" smtClean="0"/>
              <a:t>27/02/2020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1297654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0BDBBE8B-B076-492B-A26E-237DBC56119D}" type="datetimeFigureOut">
              <a:rPr lang="es-MX" smtClean="0"/>
              <a:t>27/02/2020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688689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0BDBBE8B-B076-492B-A26E-237DBC56119D}" type="datetimeFigureOut">
              <a:rPr lang="es-MX" smtClean="0"/>
              <a:t>27/02/2020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953363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0BDBBE8B-B076-492B-A26E-237DBC56119D}" type="datetimeFigureOut">
              <a:rPr lang="es-MX" smtClean="0"/>
              <a:t>27/02/2020</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3823954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0BDBBE8B-B076-492B-A26E-237DBC56119D}" type="datetimeFigureOut">
              <a:rPr lang="es-MX" smtClean="0"/>
              <a:t>27/02/2020</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4269165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DBBE8B-B076-492B-A26E-237DBC56119D}" type="datetimeFigureOut">
              <a:rPr lang="es-MX" smtClean="0"/>
              <a:t>27/02/2020</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2318196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0BDBBE8B-B076-492B-A26E-237DBC56119D}" type="datetimeFigureOut">
              <a:rPr lang="es-MX" smtClean="0"/>
              <a:t>27/02/2020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2480214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0BDBBE8B-B076-492B-A26E-237DBC56119D}" type="datetimeFigureOut">
              <a:rPr lang="es-MX" smtClean="0"/>
              <a:t>27/02/2020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1109281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0BDBBE8B-B076-492B-A26E-237DBC56119D}" type="datetimeFigureOut">
              <a:rPr lang="es-MX" smtClean="0"/>
              <a:t>27/02/2020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1611653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0BDBBE8B-B076-492B-A26E-237DBC56119D}" type="datetimeFigureOut">
              <a:rPr lang="es-MX" smtClean="0"/>
              <a:t>27/02/2020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EED0A5E-875B-4875-B123-0D2A12D0A6EC}" type="slidenum">
              <a:rPr lang="es-MX" smtClean="0"/>
              <a:t>‹Nº›</a:t>
            </a:fld>
            <a:endParaRPr lang="es-MX"/>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13447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0BDBBE8B-B076-492B-A26E-237DBC56119D}" type="datetimeFigureOut">
              <a:rPr lang="es-MX" smtClean="0"/>
              <a:t>27/02/2020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2124606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0BDBBE8B-B076-492B-A26E-237DBC56119D}" type="datetimeFigureOut">
              <a:rPr lang="es-MX" smtClean="0"/>
              <a:t>27/02/2020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EED0A5E-875B-4875-B123-0D2A12D0A6EC}" type="slidenum">
              <a:rPr lang="es-MX" smtClean="0"/>
              <a:t>‹Nº›</a:t>
            </a:fld>
            <a:endParaRPr lang="es-MX"/>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92940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0BDBBE8B-B076-492B-A26E-237DBC56119D}" type="datetimeFigureOut">
              <a:rPr lang="es-MX" smtClean="0"/>
              <a:t>27/02/2020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36199060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BDBBE8B-B076-492B-A26E-237DBC56119D}" type="datetimeFigureOut">
              <a:rPr lang="es-MX" smtClean="0"/>
              <a:t>27/02/2020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2200462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BDBBE8B-B076-492B-A26E-237DBC56119D}" type="datetimeFigureOut">
              <a:rPr lang="es-MX" smtClean="0"/>
              <a:t>27/02/2020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EED0A5E-875B-4875-B123-0D2A12D0A6EC}" type="slidenum">
              <a:rPr lang="es-MX" smtClean="0"/>
              <a:t>‹Nº›</a:t>
            </a:fld>
            <a:endParaRPr lang="es-MX"/>
          </a:p>
        </p:txBody>
      </p:sp>
    </p:spTree>
    <p:extLst>
      <p:ext uri="{BB962C8B-B14F-4D97-AF65-F5344CB8AC3E}">
        <p14:creationId xmlns:p14="http://schemas.microsoft.com/office/powerpoint/2010/main" val="1016689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BDBBE8B-B076-492B-A26E-237DBC56119D}" type="datetimeFigureOut">
              <a:rPr lang="es-MX" smtClean="0"/>
              <a:t>27/02/2020</a:t>
            </a:fld>
            <a:endParaRPr lang="es-MX"/>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EED0A5E-875B-4875-B123-0D2A12D0A6EC}" type="slidenum">
              <a:rPr lang="es-MX" smtClean="0"/>
              <a:t>‹Nº›</a:t>
            </a:fld>
            <a:endParaRPr lang="es-MX"/>
          </a:p>
        </p:txBody>
      </p:sp>
    </p:spTree>
    <p:extLst>
      <p:ext uri="{BB962C8B-B14F-4D97-AF65-F5344CB8AC3E}">
        <p14:creationId xmlns:p14="http://schemas.microsoft.com/office/powerpoint/2010/main" val="36597549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es-ES" dirty="0" smtClean="0">
                <a:solidFill>
                  <a:srgbClr val="0070C0"/>
                </a:solidFill>
              </a:rPr>
              <a:t>COMUNIDADES VIRTUALES</a:t>
            </a:r>
            <a:endParaRPr lang="es-MX" dirty="0">
              <a:solidFill>
                <a:srgbClr val="0070C0"/>
              </a:solidFill>
            </a:endParaRPr>
          </a:p>
        </p:txBody>
      </p:sp>
      <p:sp>
        <p:nvSpPr>
          <p:cNvPr id="3" name="Subtítulo 2"/>
          <p:cNvSpPr>
            <a:spLocks noGrp="1"/>
          </p:cNvSpPr>
          <p:nvPr>
            <p:ph type="subTitle" idx="1"/>
          </p:nvPr>
        </p:nvSpPr>
        <p:spPr/>
        <p:txBody>
          <a:bodyPr/>
          <a:lstStyle/>
          <a:p>
            <a:pPr algn="ctr"/>
            <a:r>
              <a:rPr lang="es-ES" dirty="0" smtClean="0">
                <a:solidFill>
                  <a:schemeClr val="tx1"/>
                </a:solidFill>
              </a:rPr>
              <a:t>José Ángel Gabriel Rivera Rico    4° A</a:t>
            </a:r>
          </a:p>
        </p:txBody>
      </p:sp>
    </p:spTree>
    <p:extLst>
      <p:ext uri="{BB962C8B-B14F-4D97-AF65-F5344CB8AC3E}">
        <p14:creationId xmlns:p14="http://schemas.microsoft.com/office/powerpoint/2010/main" val="4016780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solidFill>
                  <a:srgbClr val="0070C0"/>
                </a:solidFill>
              </a:rPr>
              <a:t>ACCESO A INFORMACIÓN REMOTA</a:t>
            </a:r>
            <a:endParaRPr lang="es-MX" dirty="0">
              <a:solidFill>
                <a:srgbClr val="0070C0"/>
              </a:solidFill>
            </a:endParaRPr>
          </a:p>
        </p:txBody>
      </p:sp>
      <p:sp>
        <p:nvSpPr>
          <p:cNvPr id="3" name="Marcador de contenido 2"/>
          <p:cNvSpPr>
            <a:spLocks noGrp="1"/>
          </p:cNvSpPr>
          <p:nvPr>
            <p:ph idx="1"/>
          </p:nvPr>
        </p:nvSpPr>
        <p:spPr/>
        <p:txBody>
          <a:bodyPr>
            <a:normAutofit/>
          </a:bodyPr>
          <a:lstStyle/>
          <a:p>
            <a:pPr marL="0" indent="0">
              <a:buNone/>
            </a:pPr>
            <a:r>
              <a:rPr lang="es-ES" sz="2400" dirty="0" smtClean="0"/>
              <a:t>Es el encontrar información de algún establecimiento o tienda por ejemplo pero es consultada a partir del internet pero solo la información que ellos nos permiten ver o nos dan acceso a ella </a:t>
            </a:r>
            <a:endParaRPr lang="es-MX" sz="2400" dirty="0"/>
          </a:p>
        </p:txBody>
      </p:sp>
      <p:pic>
        <p:nvPicPr>
          <p:cNvPr id="1026" name="Picture 2" descr="Resultado de imagen de informacion remota"/>
          <p:cNvPicPr>
            <a:picLocks noChangeAspect="1" noChangeArrowheads="1"/>
          </p:cNvPicPr>
          <p:nvPr/>
        </p:nvPicPr>
        <p:blipFill>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6342974" y="3515932"/>
            <a:ext cx="3548000" cy="242239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424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ultado de imagen de whatsapp facebook twitter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276" y="3928056"/>
            <a:ext cx="7700538" cy="244727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p:txBody>
          <a:bodyPr/>
          <a:lstStyle/>
          <a:p>
            <a:pPr algn="ctr"/>
            <a:r>
              <a:rPr lang="es-ES" dirty="0" smtClean="0">
                <a:solidFill>
                  <a:srgbClr val="0070C0"/>
                </a:solidFill>
              </a:rPr>
              <a:t>Comunicación persona a persona</a:t>
            </a:r>
            <a:endParaRPr lang="es-MX" dirty="0">
              <a:solidFill>
                <a:srgbClr val="0070C0"/>
              </a:solidFill>
            </a:endParaRPr>
          </a:p>
        </p:txBody>
      </p:sp>
      <p:sp>
        <p:nvSpPr>
          <p:cNvPr id="3" name="Marcador de contenido 2"/>
          <p:cNvSpPr>
            <a:spLocks noGrp="1"/>
          </p:cNvSpPr>
          <p:nvPr>
            <p:ph idx="1"/>
          </p:nvPr>
        </p:nvSpPr>
        <p:spPr/>
        <p:txBody>
          <a:bodyPr>
            <a:normAutofit/>
          </a:bodyPr>
          <a:lstStyle/>
          <a:p>
            <a:pPr marL="0" indent="0">
              <a:buNone/>
            </a:pPr>
            <a:r>
              <a:rPr lang="es-ES" sz="2400" dirty="0" smtClean="0"/>
              <a:t>Esta consta de la charla o compartir información de una persona a otra persona. Un claro ejemplo de esta es el uso de una aplicación externa como Facebook, whatsapp o twitter para charlar sobre algún tema en común.</a:t>
            </a:r>
            <a:endParaRPr lang="es-MX" sz="2400" dirty="0"/>
          </a:p>
        </p:txBody>
      </p:sp>
    </p:spTree>
    <p:extLst>
      <p:ext uri="{BB962C8B-B14F-4D97-AF65-F5344CB8AC3E}">
        <p14:creationId xmlns:p14="http://schemas.microsoft.com/office/powerpoint/2010/main" val="1854146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solidFill>
                  <a:srgbClr val="0070C0"/>
                </a:solidFill>
              </a:rPr>
              <a:t>Entretenimiento interactivo</a:t>
            </a:r>
            <a:endParaRPr lang="es-MX" dirty="0">
              <a:solidFill>
                <a:srgbClr val="0070C0"/>
              </a:solidFill>
            </a:endParaRPr>
          </a:p>
        </p:txBody>
      </p:sp>
      <p:sp>
        <p:nvSpPr>
          <p:cNvPr id="3" name="Marcador de contenido 2"/>
          <p:cNvSpPr>
            <a:spLocks noGrp="1"/>
          </p:cNvSpPr>
          <p:nvPr>
            <p:ph idx="1"/>
          </p:nvPr>
        </p:nvSpPr>
        <p:spPr/>
        <p:txBody>
          <a:bodyPr/>
          <a:lstStyle/>
          <a:p>
            <a:pPr marL="0" indent="0">
              <a:buNone/>
            </a:pPr>
            <a:r>
              <a:rPr lang="es-ES" dirty="0" smtClean="0">
                <a:solidFill>
                  <a:schemeClr val="tx1"/>
                </a:solidFill>
              </a:rPr>
              <a:t>Esta puede ser de varias áreas activas las cuales las mas activas hoy en día son la de los videojuegos(ápex, fortnite, cod, lol, tlozbotw, ect) y la de streming en vivo como </a:t>
            </a:r>
            <a:r>
              <a:rPr lang="es-ES" dirty="0" smtClean="0"/>
              <a:t>:</a:t>
            </a:r>
          </a:p>
          <a:p>
            <a:pPr marL="0" indent="0">
              <a:buNone/>
            </a:pPr>
            <a:r>
              <a:rPr lang="es-ES" dirty="0" smtClean="0">
                <a:solidFill>
                  <a:srgbClr val="0070C0"/>
                </a:solidFill>
              </a:rPr>
              <a:t>Netflix o Amazon prime video.</a:t>
            </a:r>
          </a:p>
          <a:p>
            <a:pPr marL="0" indent="0">
              <a:buNone/>
            </a:pPr>
            <a:r>
              <a:rPr lang="es-ES" dirty="0" smtClean="0">
                <a:solidFill>
                  <a:schemeClr val="tx1"/>
                </a:solidFill>
              </a:rPr>
              <a:t>Las cuales son unas productoras de</a:t>
            </a:r>
          </a:p>
          <a:p>
            <a:pPr marL="0" indent="0">
              <a:buNone/>
            </a:pPr>
            <a:r>
              <a:rPr lang="es-ES" dirty="0" smtClean="0">
                <a:solidFill>
                  <a:schemeClr val="tx1"/>
                </a:solidFill>
              </a:rPr>
              <a:t>Contenido audiovisual por internet</a:t>
            </a:r>
          </a:p>
          <a:p>
            <a:pPr marL="0" indent="0">
              <a:buNone/>
            </a:pPr>
            <a:r>
              <a:rPr lang="es-ES" dirty="0" smtClean="0">
                <a:solidFill>
                  <a:schemeClr val="tx1"/>
                </a:solidFill>
              </a:rPr>
              <a:t>Y de paga.</a:t>
            </a:r>
          </a:p>
          <a:p>
            <a:pPr marL="0" indent="0">
              <a:buNone/>
            </a:pPr>
            <a:r>
              <a:rPr lang="es-ES" dirty="0" smtClean="0">
                <a:solidFill>
                  <a:srgbClr val="0070C0"/>
                </a:solidFill>
              </a:rPr>
              <a:t>Nintendo o Xbox o playstation.</a:t>
            </a:r>
          </a:p>
          <a:p>
            <a:pPr marL="0" indent="0">
              <a:buNone/>
            </a:pPr>
            <a:r>
              <a:rPr lang="es-ES" dirty="0" smtClean="0">
                <a:solidFill>
                  <a:schemeClr val="tx1"/>
                </a:solidFill>
              </a:rPr>
              <a:t>Estas son de entretenimiento </a:t>
            </a:r>
          </a:p>
          <a:p>
            <a:pPr marL="0" indent="0">
              <a:buNone/>
            </a:pPr>
            <a:r>
              <a:rPr lang="es-ES" dirty="0" smtClean="0">
                <a:solidFill>
                  <a:schemeClr val="tx1"/>
                </a:solidFill>
              </a:rPr>
              <a:t>Electrónico o por videojuegos.</a:t>
            </a:r>
            <a:endParaRPr lang="es-MX" dirty="0">
              <a:solidFill>
                <a:schemeClr val="tx1"/>
              </a:solidFill>
            </a:endParaRPr>
          </a:p>
        </p:txBody>
      </p:sp>
      <p:pic>
        <p:nvPicPr>
          <p:cNvPr id="5" name="Imagen 4"/>
          <p:cNvPicPr>
            <a:picLocks noChangeAspect="1"/>
          </p:cNvPicPr>
          <p:nvPr/>
        </p:nvPicPr>
        <p:blipFill>
          <a:blip r:embed="rId2"/>
          <a:stretch>
            <a:fillRect/>
          </a:stretch>
        </p:blipFill>
        <p:spPr>
          <a:xfrm>
            <a:off x="4377878" y="2923504"/>
            <a:ext cx="4286250" cy="166345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Imagen 5"/>
          <p:cNvPicPr>
            <a:picLocks noChangeAspect="1"/>
          </p:cNvPicPr>
          <p:nvPr/>
        </p:nvPicPr>
        <p:blipFill>
          <a:blip r:embed="rId3"/>
          <a:stretch>
            <a:fillRect/>
          </a:stretch>
        </p:blipFill>
        <p:spPr>
          <a:xfrm>
            <a:off x="4377878" y="4586957"/>
            <a:ext cx="4286250" cy="14544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41701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solidFill>
                  <a:srgbClr val="0070C0"/>
                </a:solidFill>
              </a:rPr>
              <a:t>Comercio electrónico</a:t>
            </a:r>
            <a:endParaRPr lang="es-MX" dirty="0">
              <a:solidFill>
                <a:srgbClr val="0070C0"/>
              </a:solidFill>
            </a:endParaRPr>
          </a:p>
        </p:txBody>
      </p:sp>
      <p:sp>
        <p:nvSpPr>
          <p:cNvPr id="3" name="Marcador de contenido 2"/>
          <p:cNvSpPr>
            <a:spLocks noGrp="1"/>
          </p:cNvSpPr>
          <p:nvPr>
            <p:ph idx="1"/>
          </p:nvPr>
        </p:nvSpPr>
        <p:spPr/>
        <p:txBody>
          <a:bodyPr/>
          <a:lstStyle/>
          <a:p>
            <a:pPr marL="0" indent="0">
              <a:buNone/>
            </a:pPr>
            <a:r>
              <a:rPr lang="es-ES" dirty="0" smtClean="0"/>
              <a:t>En estas el comercio es por internet donde regularmente se compran productos de diversas sesiones o necesidades como un celular, libros, una computadora, etc.</a:t>
            </a:r>
          </a:p>
          <a:p>
            <a:pPr marL="0" indent="0">
              <a:buNone/>
            </a:pPr>
            <a:r>
              <a:rPr lang="es-ES" dirty="0" smtClean="0"/>
              <a:t>La mas conocida es:</a:t>
            </a:r>
          </a:p>
          <a:p>
            <a:pPr marL="0" indent="0">
              <a:buNone/>
            </a:pPr>
            <a:r>
              <a:rPr lang="es-ES" dirty="0" smtClean="0">
                <a:solidFill>
                  <a:srgbClr val="0070C0"/>
                </a:solidFill>
              </a:rPr>
              <a:t>Amazon </a:t>
            </a:r>
          </a:p>
          <a:p>
            <a:pPr marL="0" indent="0">
              <a:buNone/>
            </a:pPr>
            <a:endParaRPr lang="es-MX" dirty="0"/>
          </a:p>
        </p:txBody>
      </p:sp>
      <p:pic>
        <p:nvPicPr>
          <p:cNvPr id="6" name="Imagen 5"/>
          <p:cNvPicPr>
            <a:picLocks noChangeAspect="1"/>
          </p:cNvPicPr>
          <p:nvPr/>
        </p:nvPicPr>
        <p:blipFill>
          <a:blip r:embed="rId2"/>
          <a:stretch>
            <a:fillRect/>
          </a:stretch>
        </p:blipFill>
        <p:spPr>
          <a:xfrm>
            <a:off x="576329" y="4100975"/>
            <a:ext cx="5064617" cy="20918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825988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solidFill>
                  <a:srgbClr val="0070C0"/>
                </a:solidFill>
              </a:rPr>
              <a:t>Servicios en línea</a:t>
            </a:r>
            <a:endParaRPr lang="es-MX" dirty="0">
              <a:solidFill>
                <a:srgbClr val="0070C0"/>
              </a:solidFill>
            </a:endParaRPr>
          </a:p>
        </p:txBody>
      </p:sp>
      <p:sp>
        <p:nvSpPr>
          <p:cNvPr id="3" name="Marcador de contenido 2"/>
          <p:cNvSpPr>
            <a:spLocks noGrp="1"/>
          </p:cNvSpPr>
          <p:nvPr>
            <p:ph idx="1"/>
          </p:nvPr>
        </p:nvSpPr>
        <p:spPr/>
        <p:txBody>
          <a:bodyPr/>
          <a:lstStyle/>
          <a:p>
            <a:pPr marL="0" indent="0">
              <a:buNone/>
            </a:pPr>
            <a:r>
              <a:rPr lang="es-ES" dirty="0" smtClean="0"/>
              <a:t>Esta te permite consultar información de importancia con mucha rapidez para que es lo que casi siempre es como por ejemplo seria el pagar con tu propio celular.</a:t>
            </a:r>
            <a:endParaRPr lang="es-MX" dirty="0"/>
          </a:p>
        </p:txBody>
      </p:sp>
      <p:pic>
        <p:nvPicPr>
          <p:cNvPr id="5" name="Imagen 4"/>
          <p:cNvPicPr>
            <a:picLocks noChangeAspect="1"/>
          </p:cNvPicPr>
          <p:nvPr/>
        </p:nvPicPr>
        <p:blipFill>
          <a:blip r:embed="rId2"/>
          <a:stretch>
            <a:fillRect/>
          </a:stretch>
        </p:blipFill>
        <p:spPr>
          <a:xfrm>
            <a:off x="1738647" y="3218742"/>
            <a:ext cx="5203066" cy="28226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053199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solidFill>
                  <a:srgbClr val="0070C0"/>
                </a:solidFill>
              </a:rPr>
              <a:t>Usuarios móviles</a:t>
            </a:r>
            <a:endParaRPr lang="es-MX" dirty="0">
              <a:solidFill>
                <a:srgbClr val="0070C0"/>
              </a:solidFill>
            </a:endParaRPr>
          </a:p>
        </p:txBody>
      </p:sp>
      <p:sp>
        <p:nvSpPr>
          <p:cNvPr id="3" name="Marcador de contenido 2"/>
          <p:cNvSpPr>
            <a:spLocks noGrp="1"/>
          </p:cNvSpPr>
          <p:nvPr>
            <p:ph idx="1"/>
          </p:nvPr>
        </p:nvSpPr>
        <p:spPr/>
        <p:txBody>
          <a:bodyPr/>
          <a:lstStyle/>
          <a:p>
            <a:pPr marL="0" indent="0">
              <a:buNone/>
            </a:pPr>
            <a:r>
              <a:rPr lang="es-ES" dirty="0" smtClean="0"/>
              <a:t>Hoy en día existen muchos usuarios móviles como las personas que usan los dispositivos electrónicos y unos de estos son los que usan y que son los mas conocidos:</a:t>
            </a:r>
          </a:p>
          <a:p>
            <a:r>
              <a:rPr lang="es-ES" dirty="0" smtClean="0"/>
              <a:t>PDA: Se usa hoy en día para el inventariado y recabar información.</a:t>
            </a:r>
          </a:p>
          <a:p>
            <a:r>
              <a:rPr lang="es-ES" dirty="0" smtClean="0"/>
              <a:t>Computadora: en una multi-herramienta por sus múltiples usos.</a:t>
            </a:r>
          </a:p>
          <a:p>
            <a:r>
              <a:rPr lang="es-ES" dirty="0" smtClean="0"/>
              <a:t>Celular: Es una herramienta de varios usos pero menos potente y mas portátil.</a:t>
            </a:r>
          </a:p>
          <a:p>
            <a:r>
              <a:rPr lang="es-ES" dirty="0" smtClean="0"/>
              <a:t>Consolas: también sirve como entretenimiento y buscador de información.</a:t>
            </a:r>
          </a:p>
          <a:p>
            <a:pPr marL="0" indent="0">
              <a:buNone/>
            </a:pPr>
            <a:r>
              <a:rPr lang="es-ES" dirty="0" smtClean="0"/>
              <a:t>En todas estas se consulta por medio de internet.</a:t>
            </a:r>
            <a:endParaRPr lang="es-MX" dirty="0"/>
          </a:p>
        </p:txBody>
      </p:sp>
    </p:spTree>
    <p:extLst>
      <p:ext uri="{BB962C8B-B14F-4D97-AF65-F5344CB8AC3E}">
        <p14:creationId xmlns:p14="http://schemas.microsoft.com/office/powerpoint/2010/main" val="2517251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solidFill>
                  <a:srgbClr val="0070C0"/>
                </a:solidFill>
              </a:rPr>
              <a:t>Tecnología alámbrica y inalámbrica</a:t>
            </a:r>
            <a:endParaRPr lang="es-MX" dirty="0">
              <a:solidFill>
                <a:srgbClr val="0070C0"/>
              </a:solidFill>
            </a:endParaRPr>
          </a:p>
        </p:txBody>
      </p:sp>
      <p:sp>
        <p:nvSpPr>
          <p:cNvPr id="3" name="Marcador de contenido 2"/>
          <p:cNvSpPr>
            <a:spLocks noGrp="1"/>
          </p:cNvSpPr>
          <p:nvPr>
            <p:ph idx="1"/>
          </p:nvPr>
        </p:nvSpPr>
        <p:spPr/>
        <p:txBody>
          <a:bodyPr numCol="2"/>
          <a:lstStyle/>
          <a:p>
            <a:pPr marL="0" indent="0">
              <a:buNone/>
            </a:pPr>
            <a:r>
              <a:rPr lang="es-ES" dirty="0" err="1" smtClean="0">
                <a:solidFill>
                  <a:srgbClr val="0070C0"/>
                </a:solidFill>
              </a:rPr>
              <a:t>Tec</a:t>
            </a:r>
            <a:r>
              <a:rPr lang="es-ES" dirty="0" smtClean="0">
                <a:solidFill>
                  <a:srgbClr val="0070C0"/>
                </a:solidFill>
              </a:rPr>
              <a:t>. Alámbrica.</a:t>
            </a:r>
          </a:p>
          <a:p>
            <a:pPr marL="0" indent="0">
              <a:buNone/>
            </a:pPr>
            <a:r>
              <a:rPr lang="es-ES" dirty="0" smtClean="0"/>
              <a:t>Es la transportación de información </a:t>
            </a:r>
          </a:p>
          <a:p>
            <a:pPr marL="0" indent="0">
              <a:buNone/>
            </a:pPr>
            <a:r>
              <a:rPr lang="es-ES" dirty="0"/>
              <a:t>d</a:t>
            </a:r>
            <a:r>
              <a:rPr lang="es-ES" dirty="0" smtClean="0"/>
              <a:t>e información a través de un cableado que conecta a todos los</a:t>
            </a:r>
            <a:r>
              <a:rPr lang="es-ES" dirty="0"/>
              <a:t> </a:t>
            </a:r>
            <a:r>
              <a:rPr lang="es-ES" dirty="0" smtClean="0"/>
              <a:t>dispositivos.  </a:t>
            </a:r>
          </a:p>
          <a:p>
            <a:pPr marL="0" indent="0">
              <a:buNone/>
            </a:pPr>
            <a:endParaRPr lang="es-ES" dirty="0"/>
          </a:p>
          <a:p>
            <a:pPr marL="0" indent="0">
              <a:buNone/>
            </a:pPr>
            <a:endParaRPr lang="es-ES" dirty="0" smtClean="0"/>
          </a:p>
          <a:p>
            <a:pPr marL="0" indent="0">
              <a:buNone/>
            </a:pPr>
            <a:endParaRPr lang="es-ES" dirty="0"/>
          </a:p>
          <a:p>
            <a:pPr marL="0" indent="0">
              <a:buNone/>
            </a:pPr>
            <a:endParaRPr lang="es-ES" dirty="0" smtClean="0"/>
          </a:p>
          <a:p>
            <a:pPr marL="0" indent="0">
              <a:buNone/>
            </a:pPr>
            <a:endParaRPr lang="es-ES" dirty="0"/>
          </a:p>
          <a:p>
            <a:pPr marL="0" indent="0">
              <a:buNone/>
            </a:pPr>
            <a:endParaRPr lang="es-ES" dirty="0" smtClean="0"/>
          </a:p>
          <a:p>
            <a:pPr marL="0" indent="0">
              <a:buNone/>
            </a:pPr>
            <a:r>
              <a:rPr lang="es-ES" dirty="0" err="1" smtClean="0">
                <a:solidFill>
                  <a:srgbClr val="0070C0"/>
                </a:solidFill>
              </a:rPr>
              <a:t>Tec</a:t>
            </a:r>
            <a:r>
              <a:rPr lang="es-ES" dirty="0" smtClean="0">
                <a:solidFill>
                  <a:srgbClr val="0070C0"/>
                </a:solidFill>
              </a:rPr>
              <a:t>. Inalámbrica.</a:t>
            </a:r>
          </a:p>
          <a:p>
            <a:pPr marL="0" indent="0">
              <a:buNone/>
            </a:pPr>
            <a:r>
              <a:rPr lang="es-ES" dirty="0" smtClean="0"/>
              <a:t>Esta regularmente se usa para conectar dispositivos que se encuentran a una larga distancia entre ellos pero que los conectan por una red(internet).                              </a:t>
            </a:r>
            <a:endParaRPr lang="es-MX" dirty="0"/>
          </a:p>
        </p:txBody>
      </p:sp>
    </p:spTree>
    <p:extLst>
      <p:ext uri="{BB962C8B-B14F-4D97-AF65-F5344CB8AC3E}">
        <p14:creationId xmlns:p14="http://schemas.microsoft.com/office/powerpoint/2010/main" val="1744437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solidFill>
                  <a:srgbClr val="0070C0"/>
                </a:solidFill>
              </a:rPr>
              <a:t>Características de los Smartphone</a:t>
            </a:r>
            <a:endParaRPr lang="es-MX" dirty="0">
              <a:solidFill>
                <a:srgbClr val="0070C0"/>
              </a:solidFill>
            </a:endParaRPr>
          </a:p>
        </p:txBody>
      </p:sp>
      <p:sp>
        <p:nvSpPr>
          <p:cNvPr id="3" name="Marcador de contenido 2"/>
          <p:cNvSpPr>
            <a:spLocks noGrp="1"/>
          </p:cNvSpPr>
          <p:nvPr>
            <p:ph idx="1"/>
          </p:nvPr>
        </p:nvSpPr>
        <p:spPr/>
        <p:txBody>
          <a:bodyPr/>
          <a:lstStyle/>
          <a:p>
            <a:r>
              <a:rPr lang="es-ES" dirty="0" smtClean="0"/>
              <a:t>Usualmente estos son de un tamaño muy pequeño.</a:t>
            </a:r>
          </a:p>
          <a:p>
            <a:r>
              <a:rPr lang="es-ES" dirty="0" smtClean="0"/>
              <a:t>Son diseñados para que sean portátiles.</a:t>
            </a:r>
          </a:p>
          <a:p>
            <a:r>
              <a:rPr lang="es-ES" dirty="0" smtClean="0"/>
              <a:t>Son menos potentes que una computadora o Tablet.</a:t>
            </a:r>
          </a:p>
          <a:p>
            <a:r>
              <a:rPr lang="es-ES" dirty="0" smtClean="0"/>
              <a:t>Su batería suele ser de una carga mucho menor que la de una computadora.</a:t>
            </a:r>
          </a:p>
          <a:p>
            <a:r>
              <a:rPr lang="es-ES" dirty="0" smtClean="0"/>
              <a:t>Sus pantallas pueden variar de pequeños tamaños y tipos de estas.</a:t>
            </a:r>
          </a:p>
          <a:p>
            <a:r>
              <a:rPr lang="es-ES" dirty="0" smtClean="0"/>
              <a:t>Existen diferentes categorías para cada uno.</a:t>
            </a:r>
          </a:p>
        </p:txBody>
      </p:sp>
    </p:spTree>
    <p:extLst>
      <p:ext uri="{BB962C8B-B14F-4D97-AF65-F5344CB8AC3E}">
        <p14:creationId xmlns:p14="http://schemas.microsoft.com/office/powerpoint/2010/main" val="3033861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solidFill>
                  <a:srgbClr val="0070C0"/>
                </a:solidFill>
              </a:rPr>
              <a:t>Relojes inteligentes</a:t>
            </a:r>
            <a:endParaRPr lang="es-MX" dirty="0">
              <a:solidFill>
                <a:srgbClr val="0070C0"/>
              </a:solidFill>
            </a:endParaRPr>
          </a:p>
        </p:txBody>
      </p:sp>
      <p:sp>
        <p:nvSpPr>
          <p:cNvPr id="3" name="Marcador de contenido 2"/>
          <p:cNvSpPr>
            <a:spLocks noGrp="1"/>
          </p:cNvSpPr>
          <p:nvPr>
            <p:ph idx="1"/>
          </p:nvPr>
        </p:nvSpPr>
        <p:spPr/>
        <p:txBody>
          <a:bodyPr/>
          <a:lstStyle/>
          <a:p>
            <a:pPr marL="0" indent="0">
              <a:buNone/>
            </a:pPr>
            <a:r>
              <a:rPr lang="es-ES" dirty="0" smtClean="0"/>
              <a:t>Hoy en día los relojes inteligentes o Smartwatchs son muy usados sobretodo en las persona que hacen ejercicio ya que estos cuentan con un hardware que esta especialmente diseñado para ellos como chequeo de ritmo cardiaco y la quema de calorías en determinado tiempo además que es una excelente alternativa al celular pero solo para lo mas esencial como llamar o contestar etc.</a:t>
            </a:r>
            <a:endParaRPr lang="es-MX" dirty="0"/>
          </a:p>
        </p:txBody>
      </p:sp>
      <p:pic>
        <p:nvPicPr>
          <p:cNvPr id="6" name="Imagen 5"/>
          <p:cNvPicPr>
            <a:picLocks noChangeAspect="1"/>
          </p:cNvPicPr>
          <p:nvPr/>
        </p:nvPicPr>
        <p:blipFill>
          <a:blip r:embed="rId2"/>
          <a:stretch>
            <a:fillRect/>
          </a:stretch>
        </p:blipFill>
        <p:spPr>
          <a:xfrm>
            <a:off x="2027432" y="4172755"/>
            <a:ext cx="5097982" cy="23246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150095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solidFill>
                  <a:srgbClr val="0070C0"/>
                </a:solidFill>
              </a:rPr>
              <a:t>Efectos de las redes sociales</a:t>
            </a:r>
            <a:endParaRPr lang="es-MX" dirty="0">
              <a:solidFill>
                <a:srgbClr val="0070C0"/>
              </a:solidFill>
            </a:endParaRPr>
          </a:p>
        </p:txBody>
      </p:sp>
      <p:sp>
        <p:nvSpPr>
          <p:cNvPr id="3" name="Marcador de contenido 2"/>
          <p:cNvSpPr>
            <a:spLocks noGrp="1"/>
          </p:cNvSpPr>
          <p:nvPr>
            <p:ph idx="1"/>
          </p:nvPr>
        </p:nvSpPr>
        <p:spPr/>
        <p:txBody>
          <a:bodyPr/>
          <a:lstStyle/>
          <a:p>
            <a:pPr marL="0" indent="0">
              <a:buNone/>
            </a:pPr>
            <a:r>
              <a:rPr lang="es-ES" dirty="0" smtClean="0"/>
              <a:t>Estas pueden ser de manera social por ejemplo pueden ser algo colaborativo entre compañeros o puede ser como una gran campaña como lo fue con las personas que ayudaron por medio de Facebook con donaciones para ayudar alas personas que sufrieron el incendio de Australia en la cual esta fue algo positivo para el medio ambiente y sus habitantes.</a:t>
            </a:r>
          </a:p>
          <a:p>
            <a:pPr marL="0" indent="0">
              <a:buNone/>
            </a:pPr>
            <a:endParaRPr lang="es-MX" dirty="0"/>
          </a:p>
        </p:txBody>
      </p:sp>
    </p:spTree>
    <p:extLst>
      <p:ext uri="{BB962C8B-B14F-4D97-AF65-F5344CB8AC3E}">
        <p14:creationId xmlns:p14="http://schemas.microsoft.com/office/powerpoint/2010/main" val="3788931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solidFill>
                  <a:srgbClr val="0070C0"/>
                </a:solidFill>
              </a:rPr>
              <a:t>Gobierno y seguridad de información</a:t>
            </a:r>
            <a:endParaRPr lang="es-MX" dirty="0">
              <a:solidFill>
                <a:srgbClr val="0070C0"/>
              </a:solidFill>
            </a:endParaRPr>
          </a:p>
        </p:txBody>
      </p:sp>
      <p:sp>
        <p:nvSpPr>
          <p:cNvPr id="3" name="Marcador de contenido 2"/>
          <p:cNvSpPr>
            <a:spLocks noGrp="1"/>
          </p:cNvSpPr>
          <p:nvPr>
            <p:ph idx="1"/>
          </p:nvPr>
        </p:nvSpPr>
        <p:spPr/>
        <p:txBody>
          <a:bodyPr/>
          <a:lstStyle/>
          <a:p>
            <a:pPr marL="0" indent="0">
              <a:buNone/>
            </a:pPr>
            <a:r>
              <a:rPr lang="es-ES" dirty="0" smtClean="0"/>
              <a:t>Hoy en día es muy difícil que una sola persona hackear al gobierno como por ejemplo hace poco se hackeo en México una parte gobierno que se ocupaba de las cuentas del mismo país fue hackeada. Pero también se puede usar un programa externo como el llamado Pegaso. </a:t>
            </a:r>
            <a:endParaRPr lang="es-MX" dirty="0"/>
          </a:p>
        </p:txBody>
      </p:sp>
    </p:spTree>
    <p:extLst>
      <p:ext uri="{BB962C8B-B14F-4D97-AF65-F5344CB8AC3E}">
        <p14:creationId xmlns:p14="http://schemas.microsoft.com/office/powerpoint/2010/main" val="4171404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solidFill>
                  <a:srgbClr val="0070C0"/>
                </a:solidFill>
              </a:rPr>
              <a:t>Aspectos negativos de las redes</a:t>
            </a:r>
            <a:endParaRPr lang="es-MX" dirty="0">
              <a:solidFill>
                <a:srgbClr val="0070C0"/>
              </a:solidFill>
            </a:endParaRPr>
          </a:p>
        </p:txBody>
      </p:sp>
      <p:sp>
        <p:nvSpPr>
          <p:cNvPr id="3" name="Marcador de contenido 2"/>
          <p:cNvSpPr>
            <a:spLocks noGrp="1"/>
          </p:cNvSpPr>
          <p:nvPr>
            <p:ph idx="1"/>
          </p:nvPr>
        </p:nvSpPr>
        <p:spPr/>
        <p:txBody>
          <a:bodyPr/>
          <a:lstStyle/>
          <a:p>
            <a:r>
              <a:rPr lang="es-ES" dirty="0" smtClean="0"/>
              <a:t>Te pueden hackear.</a:t>
            </a:r>
          </a:p>
          <a:p>
            <a:r>
              <a:rPr lang="es-ES" dirty="0" smtClean="0"/>
              <a:t>Pueden espiarte sin que tu lo sepas.</a:t>
            </a:r>
          </a:p>
          <a:p>
            <a:r>
              <a:rPr lang="es-ES" dirty="0" smtClean="0"/>
              <a:t>Puede ser el robo de identidad .</a:t>
            </a:r>
          </a:p>
          <a:p>
            <a:r>
              <a:rPr lang="es-ES" dirty="0" smtClean="0"/>
              <a:t>Robo de información.</a:t>
            </a:r>
          </a:p>
          <a:p>
            <a:r>
              <a:rPr lang="es-ES" dirty="0" smtClean="0"/>
              <a:t>Rastreo de movimientos.</a:t>
            </a:r>
          </a:p>
          <a:p>
            <a:r>
              <a:rPr lang="es-ES" dirty="0" smtClean="0"/>
              <a:t>Suplantación de identidad.</a:t>
            </a:r>
          </a:p>
          <a:p>
            <a:r>
              <a:rPr lang="es-ES" dirty="0" smtClean="0"/>
              <a:t>Identidades falsas.</a:t>
            </a:r>
            <a:endParaRPr lang="es-MX" dirty="0" smtClean="0"/>
          </a:p>
          <a:p>
            <a:r>
              <a:rPr lang="es-ES" dirty="0" smtClean="0"/>
              <a:t>Agitadores o problemáticos.</a:t>
            </a:r>
          </a:p>
        </p:txBody>
      </p:sp>
    </p:spTree>
    <p:extLst>
      <p:ext uri="{BB962C8B-B14F-4D97-AF65-F5344CB8AC3E}">
        <p14:creationId xmlns:p14="http://schemas.microsoft.com/office/powerpoint/2010/main" val="1257892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solidFill>
                  <a:srgbClr val="0070C0"/>
                </a:solidFill>
              </a:rPr>
              <a:t>Tipos de robo de identidad</a:t>
            </a:r>
            <a:endParaRPr lang="es-MX" dirty="0">
              <a:solidFill>
                <a:srgbClr val="0070C0"/>
              </a:solidFill>
            </a:endParaRPr>
          </a:p>
        </p:txBody>
      </p:sp>
      <p:sp>
        <p:nvSpPr>
          <p:cNvPr id="3" name="Marcador de contenido 2"/>
          <p:cNvSpPr>
            <a:spLocks noGrp="1"/>
          </p:cNvSpPr>
          <p:nvPr>
            <p:ph idx="1"/>
          </p:nvPr>
        </p:nvSpPr>
        <p:spPr/>
        <p:txBody>
          <a:bodyPr/>
          <a:lstStyle/>
          <a:p>
            <a:r>
              <a:rPr lang="es-ES" dirty="0" smtClean="0"/>
              <a:t>Malware: en esta se utiliza un programa que espía y roba información para venderla que es lo mas usual.</a:t>
            </a:r>
          </a:p>
          <a:p>
            <a:r>
              <a:rPr lang="es-ES" dirty="0" smtClean="0"/>
              <a:t>Engaño: en esta es habitualmente por un correo o mensaje que lo mandan para causar daños en el dispositivo o raptarlo.</a:t>
            </a:r>
          </a:p>
          <a:p>
            <a:r>
              <a:rPr lang="es-ES" dirty="0" smtClean="0"/>
              <a:t>Formas de pago: esta es la mas peligrosa de todas porque pueden robar información personal o cuentas de pago que es lo mas habitual.</a:t>
            </a:r>
          </a:p>
          <a:p>
            <a:r>
              <a:rPr lang="es-ES" dirty="0" smtClean="0"/>
              <a:t>Numero de seguridad social: esta es mas complicada porque afecta directamente a la persona y su necesidad.</a:t>
            </a:r>
          </a:p>
          <a:p>
            <a:r>
              <a:rPr lang="es-ES" dirty="0" smtClean="0"/>
              <a:t>Datos personales: esta es la mas común como el robo de identidad donde roban datos personales y se hacen pasar por otra persona.</a:t>
            </a:r>
          </a:p>
          <a:p>
            <a:endParaRPr lang="es-MX" dirty="0"/>
          </a:p>
        </p:txBody>
      </p:sp>
    </p:spTree>
    <p:extLst>
      <p:ext uri="{BB962C8B-B14F-4D97-AF65-F5344CB8AC3E}">
        <p14:creationId xmlns:p14="http://schemas.microsoft.com/office/powerpoint/2010/main" val="2776949270"/>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98</TotalTime>
  <Words>794</Words>
  <Application>Microsoft Office PowerPoint</Application>
  <PresentationFormat>Panorámica</PresentationFormat>
  <Paragraphs>68</Paragraphs>
  <Slides>14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14</vt:i4>
      </vt:variant>
    </vt:vector>
  </HeadingPairs>
  <TitlesOfParts>
    <vt:vector size="18" baseType="lpstr">
      <vt:lpstr>Arial</vt:lpstr>
      <vt:lpstr>Trebuchet MS</vt:lpstr>
      <vt:lpstr>Wingdings 3</vt:lpstr>
      <vt:lpstr>Faceta</vt:lpstr>
      <vt:lpstr>COMUNIDADES VIRTUALES</vt:lpstr>
      <vt:lpstr>ACCESO A INFORMACIÓN REMOTA</vt:lpstr>
      <vt:lpstr>Comunicación persona a persona</vt:lpstr>
      <vt:lpstr>Entretenimiento interactivo</vt:lpstr>
      <vt:lpstr>Comercio electrónico</vt:lpstr>
      <vt:lpstr>Servicios en línea</vt:lpstr>
      <vt:lpstr>Usuarios móviles</vt:lpstr>
      <vt:lpstr>Tecnología alámbrica y inalámbrica</vt:lpstr>
      <vt:lpstr>Características de los Smartphone</vt:lpstr>
      <vt:lpstr>Relojes inteligentes</vt:lpstr>
      <vt:lpstr>Efectos de las redes sociales</vt:lpstr>
      <vt:lpstr>Gobierno y seguridad de información</vt:lpstr>
      <vt:lpstr>Aspectos negativos de las redes</vt:lpstr>
      <vt:lpstr>Tipos de robo de identidad</vt:lpstr>
    </vt:vector>
  </TitlesOfParts>
  <Company>cb</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COMUNIDADES VIRTUALES</dc:title>
  <dc:creator>cobach26</dc:creator>
  <cp:lastModifiedBy>cobach26</cp:lastModifiedBy>
  <cp:revision>11</cp:revision>
  <dcterms:created xsi:type="dcterms:W3CDTF">2020-02-27T14:05:58Z</dcterms:created>
  <dcterms:modified xsi:type="dcterms:W3CDTF">2020-02-27T15:44:01Z</dcterms:modified>
</cp:coreProperties>
</file>